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60" d="100"/>
          <a:sy n="160" d="100"/>
        </p:scale>
        <p:origin x="-72" y="38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2791A6-5F72-4BD2-ADA2-F44F0AE90705}" type="datetimeFigureOut">
              <a:rPr lang="en-NZ" smtClean="0"/>
              <a:t>18/03/2014</a:t>
            </a:fld>
            <a:endParaRPr lang="en-NZ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52C818-D572-4F72-B8FF-A015C1CA29A2}" type="slidenum">
              <a:rPr lang="en-NZ" smtClean="0"/>
              <a:t>‹#›</a:t>
            </a:fld>
            <a:endParaRPr lang="en-NZ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2791A6-5F72-4BD2-ADA2-F44F0AE90705}" type="datetimeFigureOut">
              <a:rPr lang="en-NZ" smtClean="0"/>
              <a:t>18/03/2014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52C818-D572-4F72-B8FF-A015C1CA29A2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2791A6-5F72-4BD2-ADA2-F44F0AE90705}" type="datetimeFigureOut">
              <a:rPr lang="en-NZ" smtClean="0"/>
              <a:t>18/03/2014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52C818-D572-4F72-B8FF-A015C1CA29A2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2791A6-5F72-4BD2-ADA2-F44F0AE90705}" type="datetimeFigureOut">
              <a:rPr lang="en-NZ" smtClean="0"/>
              <a:t>18/03/2014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52C818-D572-4F72-B8FF-A015C1CA29A2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2791A6-5F72-4BD2-ADA2-F44F0AE90705}" type="datetimeFigureOut">
              <a:rPr lang="en-NZ" smtClean="0"/>
              <a:t>18/03/2014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52C818-D572-4F72-B8FF-A015C1CA29A2}" type="slidenum">
              <a:rPr lang="en-NZ" smtClean="0"/>
              <a:t>‹#›</a:t>
            </a:fld>
            <a:endParaRPr lang="en-NZ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2791A6-5F72-4BD2-ADA2-F44F0AE90705}" type="datetimeFigureOut">
              <a:rPr lang="en-NZ" smtClean="0"/>
              <a:t>18/03/2014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52C818-D572-4F72-B8FF-A015C1CA29A2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2791A6-5F72-4BD2-ADA2-F44F0AE90705}" type="datetimeFigureOut">
              <a:rPr lang="en-NZ" smtClean="0"/>
              <a:t>18/03/2014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52C818-D572-4F72-B8FF-A015C1CA29A2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2791A6-5F72-4BD2-ADA2-F44F0AE90705}" type="datetimeFigureOut">
              <a:rPr lang="en-NZ" smtClean="0"/>
              <a:t>18/03/2014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52C818-D572-4F72-B8FF-A015C1CA29A2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2791A6-5F72-4BD2-ADA2-F44F0AE90705}" type="datetimeFigureOut">
              <a:rPr lang="en-NZ" smtClean="0"/>
              <a:t>18/03/2014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52C818-D572-4F72-B8FF-A015C1CA29A2}" type="slidenum">
              <a:rPr lang="en-NZ" smtClean="0"/>
              <a:t>‹#›</a:t>
            </a:fld>
            <a:endParaRPr lang="en-NZ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2791A6-5F72-4BD2-ADA2-F44F0AE90705}" type="datetimeFigureOut">
              <a:rPr lang="en-NZ" smtClean="0"/>
              <a:t>18/03/2014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52C818-D572-4F72-B8FF-A015C1CA29A2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82791A6-5F72-4BD2-ADA2-F44F0AE90705}" type="datetimeFigureOut">
              <a:rPr lang="en-NZ" smtClean="0"/>
              <a:t>18/03/2014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52C818-D572-4F72-B8FF-A015C1CA29A2}" type="slidenum">
              <a:rPr lang="en-NZ" smtClean="0"/>
              <a:t>‹#›</a:t>
            </a:fld>
            <a:endParaRPr lang="en-NZ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82791A6-5F72-4BD2-ADA2-F44F0AE90705}" type="datetimeFigureOut">
              <a:rPr lang="en-NZ" smtClean="0"/>
              <a:t>18/03/2014</a:t>
            </a:fld>
            <a:endParaRPr lang="en-N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NZ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652C818-D572-4F72-B8FF-A015C1CA29A2}" type="slidenum">
              <a:rPr lang="en-NZ" smtClean="0"/>
              <a:t>‹#›</a:t>
            </a:fld>
            <a:endParaRPr lang="en-NZ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Z" dirty="0" smtClean="0"/>
              <a:t>Reading Lesson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Z" dirty="0" smtClean="0"/>
              <a:t>Using our Fitzroy.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850015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Why Fitzroy?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Phonetics based</a:t>
            </a:r>
          </a:p>
          <a:p>
            <a:r>
              <a:rPr lang="en-NZ" dirty="0" smtClean="0"/>
              <a:t>Complements a whole language programme</a:t>
            </a:r>
          </a:p>
          <a:p>
            <a:r>
              <a:rPr lang="en-NZ" dirty="0" smtClean="0"/>
              <a:t>Ensures reading success due to learning being built slowly.</a:t>
            </a:r>
          </a:p>
          <a:p>
            <a:r>
              <a:rPr lang="en-NZ" dirty="0" smtClean="0"/>
              <a:t>Ensures children learn their alphabet and letter sounds thoroughly.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534566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From the Beginning: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Children need to know at least 13 alphabet names and sounds before they begin the first book.</a:t>
            </a:r>
          </a:p>
          <a:p>
            <a:r>
              <a:rPr lang="en-NZ" dirty="0" smtClean="0"/>
              <a:t>Reading is based on alphabet activities when the children first begin.</a:t>
            </a:r>
          </a:p>
          <a:p>
            <a:r>
              <a:rPr lang="en-NZ" dirty="0" smtClean="0"/>
              <a:t>Our first book is “The Fat Cat”</a:t>
            </a:r>
          </a:p>
          <a:p>
            <a:r>
              <a:rPr lang="en-NZ" dirty="0" smtClean="0"/>
              <a:t>There are 60 books in the programme and each builds on to skills learnt and introduces another.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736981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 Typical Lesson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Reading Warm-up</a:t>
            </a:r>
          </a:p>
          <a:p>
            <a:r>
              <a:rPr lang="en-NZ" dirty="0" smtClean="0"/>
              <a:t>Big Book</a:t>
            </a:r>
          </a:p>
          <a:p>
            <a:r>
              <a:rPr lang="en-NZ" dirty="0" smtClean="0"/>
              <a:t>Group Tumble</a:t>
            </a:r>
          </a:p>
          <a:p>
            <a:endParaRPr lang="en-NZ" dirty="0" smtClean="0"/>
          </a:p>
        </p:txBody>
      </p:sp>
    </p:spTree>
    <p:extLst>
      <p:ext uri="{BB962C8B-B14F-4D97-AF65-F5344CB8AC3E}">
        <p14:creationId xmlns:p14="http://schemas.microsoft.com/office/powerpoint/2010/main" val="1169361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Fitzroy Lesson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New letters (for early readers) or new sounds (diagraphs or single letter sounds)</a:t>
            </a:r>
          </a:p>
          <a:p>
            <a:r>
              <a:rPr lang="en-NZ" dirty="0" smtClean="0"/>
              <a:t>Special words and any</a:t>
            </a:r>
          </a:p>
          <a:p>
            <a:r>
              <a:rPr lang="en-NZ" dirty="0" smtClean="0"/>
              <a:t>New words whose meaning may need to be explained</a:t>
            </a:r>
          </a:p>
          <a:p>
            <a:r>
              <a:rPr lang="en-NZ" dirty="0" smtClean="0"/>
              <a:t>Reading the book together</a:t>
            </a:r>
          </a:p>
          <a:p>
            <a:r>
              <a:rPr lang="en-NZ" dirty="0" smtClean="0"/>
              <a:t>Follow-up sheets</a:t>
            </a:r>
          </a:p>
          <a:p>
            <a:pPr marL="82296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45537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Typical Tumble</a:t>
            </a:r>
            <a:endParaRPr lang="en-NZ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4375" y="1447800"/>
            <a:ext cx="6400800" cy="4800600"/>
          </a:xfrm>
        </p:spPr>
      </p:pic>
    </p:spTree>
    <p:extLst>
      <p:ext uri="{BB962C8B-B14F-4D97-AF65-F5344CB8AC3E}">
        <p14:creationId xmlns:p14="http://schemas.microsoft.com/office/powerpoint/2010/main" val="4271656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35100" y="2796540"/>
          <a:ext cx="7499349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9756"/>
                <a:gridCol w="1499756"/>
                <a:gridCol w="1499756"/>
                <a:gridCol w="1499756"/>
                <a:gridCol w="1500325"/>
              </a:tblGrid>
              <a:tr h="1727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GROUPS</a:t>
                      </a:r>
                      <a:endParaRPr lang="en-N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70" marR="614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DAY 1</a:t>
                      </a:r>
                      <a:endParaRPr lang="en-N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70" marR="614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DAY 2</a:t>
                      </a:r>
                      <a:endParaRPr lang="en-N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70" marR="614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DAY 3</a:t>
                      </a:r>
                      <a:endParaRPr lang="en-N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70" marR="614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DAY 4</a:t>
                      </a:r>
                      <a:endParaRPr lang="en-N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70" marR="61470" marT="0" marB="0"/>
                </a:tc>
              </a:tr>
              <a:tr h="5183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Blue Stars</a:t>
                      </a:r>
                      <a:endParaRPr lang="en-NZ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Magenta </a:t>
                      </a:r>
                      <a:endParaRPr lang="en-NZ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N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70" marR="61470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NZ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>
                          <a:effectLst/>
                        </a:rPr>
                        <a:t>Pre-test spelling from reader</a:t>
                      </a:r>
                      <a:endParaRPr lang="en-NZ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>
                          <a:effectLst/>
                        </a:rPr>
                        <a:t>Student follow-up cover for worksheets booklet</a:t>
                      </a:r>
                      <a:endParaRPr lang="en-N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70" marR="61470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NZ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>
                          <a:effectLst/>
                        </a:rPr>
                        <a:t>Recover known words-flashcards</a:t>
                      </a:r>
                      <a:endParaRPr lang="en-NZ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>
                          <a:effectLst/>
                        </a:rPr>
                        <a:t>Student follow-up Sheet A </a:t>
                      </a:r>
                      <a:endParaRPr lang="en-N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70" marR="61470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NZ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>
                          <a:effectLst/>
                        </a:rPr>
                        <a:t>Introduce new sounds &amp; diagraphs</a:t>
                      </a:r>
                      <a:endParaRPr lang="en-NZ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>
                          <a:effectLst/>
                        </a:rPr>
                        <a:t>Teacher reads text</a:t>
                      </a:r>
                      <a:endParaRPr lang="en-NZ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>
                          <a:effectLst/>
                        </a:rPr>
                        <a:t>Scan text</a:t>
                      </a:r>
                      <a:endParaRPr lang="en-NZ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>
                          <a:effectLst/>
                        </a:rPr>
                        <a:t>play dough mats</a:t>
                      </a:r>
                      <a:endParaRPr lang="en-NZ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>
                          <a:effectLst/>
                        </a:rPr>
                        <a:t>Brainstorm charts</a:t>
                      </a:r>
                      <a:endParaRPr lang="en-NZ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>
                          <a:effectLst/>
                        </a:rPr>
                        <a:t>Mark Worksheet A</a:t>
                      </a:r>
                      <a:endParaRPr lang="en-NZ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>
                          <a:effectLst/>
                        </a:rPr>
                        <a:t>Student follow-up Sheet B</a:t>
                      </a:r>
                      <a:endParaRPr lang="en-N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70" marR="61470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NZ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>
                          <a:effectLst/>
                        </a:rPr>
                        <a:t>Special words</a:t>
                      </a:r>
                      <a:endParaRPr lang="en-NZ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>
                          <a:effectLst/>
                        </a:rPr>
                        <a:t>Scan reader</a:t>
                      </a:r>
                      <a:endParaRPr lang="en-NZ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>
                          <a:effectLst/>
                        </a:rPr>
                        <a:t>Syllabification</a:t>
                      </a:r>
                      <a:endParaRPr lang="en-NZ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>
                          <a:effectLst/>
                        </a:rPr>
                        <a:t>Flash cards</a:t>
                      </a:r>
                      <a:endParaRPr lang="en-NZ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>
                          <a:effectLst/>
                        </a:rPr>
                        <a:t>Listen/say/write</a:t>
                      </a:r>
                      <a:endParaRPr lang="en-NZ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>
                          <a:effectLst/>
                        </a:rPr>
                        <a:t>Students read book as a group</a:t>
                      </a:r>
                      <a:endParaRPr lang="en-NZ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>
                          <a:effectLst/>
                        </a:rPr>
                        <a:t>Mark Worksheet B</a:t>
                      </a:r>
                      <a:endParaRPr lang="en-NZ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>
                          <a:effectLst/>
                        </a:rPr>
                        <a:t>Student follow-up Sheet C</a:t>
                      </a:r>
                      <a:endParaRPr lang="en-N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70" marR="61470" marT="0" marB="0"/>
                </a:tc>
              </a:tr>
              <a:tr h="5183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Green Stars</a:t>
                      </a:r>
                      <a:endParaRPr lang="en-NZ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Magenta</a:t>
                      </a:r>
                      <a:endParaRPr lang="en-NZ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N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70" marR="61470" marT="0" marB="0"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</a:tr>
              <a:tr h="3455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Red Stars</a:t>
                      </a:r>
                      <a:endParaRPr lang="en-NZ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N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70" marR="61470" marT="0" marB="0"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</a:tr>
              <a:tr h="5183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Yellow Stars</a:t>
                      </a:r>
                      <a:endParaRPr lang="en-N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70" marR="61470" marT="0" marB="0"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435100" y="2796540"/>
          <a:ext cx="7499350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3250"/>
                <a:gridCol w="1496341"/>
                <a:gridCol w="1494634"/>
                <a:gridCol w="1529922"/>
                <a:gridCol w="1495203"/>
              </a:tblGrid>
              <a:tr h="1727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GROUPS</a:t>
                      </a:r>
                      <a:endParaRPr lang="en-N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70" marR="614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DAY 5</a:t>
                      </a:r>
                      <a:endParaRPr lang="en-N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70" marR="614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DAY 6</a:t>
                      </a:r>
                      <a:endParaRPr lang="en-N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70" marR="614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DAY 7</a:t>
                      </a:r>
                      <a:endParaRPr lang="en-N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70" marR="614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DAY 8</a:t>
                      </a:r>
                      <a:endParaRPr lang="en-N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70" marR="61470" marT="0" marB="0"/>
                </a:tc>
              </a:tr>
              <a:tr h="5183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Blue Stars</a:t>
                      </a:r>
                      <a:endParaRPr lang="en-NZ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Magenta </a:t>
                      </a:r>
                      <a:endParaRPr lang="en-NZ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N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70" marR="61470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NZ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>
                          <a:effectLst/>
                        </a:rPr>
                        <a:t>Flashcards of words we know</a:t>
                      </a:r>
                      <a:endParaRPr lang="en-NZ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>
                          <a:effectLst/>
                        </a:rPr>
                        <a:t>Students read book</a:t>
                      </a:r>
                      <a:endParaRPr lang="en-NZ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>
                          <a:effectLst/>
                        </a:rPr>
                        <a:t>Mark Worksheet C</a:t>
                      </a:r>
                      <a:endParaRPr lang="en-NZ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>
                          <a:effectLst/>
                        </a:rPr>
                        <a:t>Student follow-up Sheet D</a:t>
                      </a:r>
                      <a:endParaRPr lang="en-N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70" marR="61470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NZ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>
                          <a:effectLst/>
                        </a:rPr>
                        <a:t>Introduce &amp; work on new words</a:t>
                      </a:r>
                      <a:endParaRPr lang="en-NZ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>
                          <a:effectLst/>
                        </a:rPr>
                        <a:t>Students read book</a:t>
                      </a:r>
                      <a:endParaRPr lang="en-NZ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>
                          <a:effectLst/>
                        </a:rPr>
                        <a:t>Mark Worksheet D</a:t>
                      </a:r>
                      <a:endParaRPr lang="en-NZ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>
                          <a:effectLst/>
                        </a:rPr>
                        <a:t>Student follow-up Sheet E</a:t>
                      </a:r>
                      <a:endParaRPr lang="en-N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70" marR="61470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NZ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>
                          <a:effectLst/>
                        </a:rPr>
                        <a:t>Comprehension discussion top of Sheet F</a:t>
                      </a:r>
                      <a:endParaRPr lang="en-NZ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>
                          <a:effectLst/>
                        </a:rPr>
                        <a:t>Students to read book</a:t>
                      </a:r>
                      <a:endParaRPr lang="en-NZ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>
                          <a:effectLst/>
                        </a:rPr>
                        <a:t>Mark Worksheet E</a:t>
                      </a:r>
                      <a:endParaRPr lang="en-NZ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>
                          <a:effectLst/>
                        </a:rPr>
                        <a:t>Student follow-up Thinkers Keys activities based on book</a:t>
                      </a:r>
                      <a:endParaRPr lang="en-N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70" marR="61470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NZ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>
                          <a:effectLst/>
                        </a:rPr>
                        <a:t>Phrasing &amp; fluency focus</a:t>
                      </a:r>
                      <a:endParaRPr lang="en-NZ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>
                          <a:effectLst/>
                        </a:rPr>
                        <a:t>Students read book</a:t>
                      </a:r>
                      <a:endParaRPr lang="en-NZ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>
                          <a:effectLst/>
                        </a:rPr>
                        <a:t>Student follow-up Sheet G</a:t>
                      </a:r>
                      <a:endParaRPr lang="en-N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70" marR="61470" marT="0" marB="0"/>
                </a:tc>
              </a:tr>
              <a:tr h="5183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Green Stars</a:t>
                      </a:r>
                      <a:endParaRPr lang="en-NZ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Magenta</a:t>
                      </a:r>
                      <a:endParaRPr lang="en-NZ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N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70" marR="61470" marT="0" marB="0"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</a:tr>
              <a:tr h="3455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Red Stars</a:t>
                      </a:r>
                      <a:endParaRPr lang="en-NZ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N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70" marR="61470" marT="0" marB="0"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</a:tr>
              <a:tr h="5183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Yellow Stars</a:t>
                      </a:r>
                      <a:endParaRPr lang="en-N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70" marR="61470" marT="0" marB="0"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35100" y="2796540"/>
          <a:ext cx="7499349" cy="2103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9756"/>
                <a:gridCol w="1499756"/>
                <a:gridCol w="1499756"/>
                <a:gridCol w="1499756"/>
                <a:gridCol w="1500325"/>
              </a:tblGrid>
              <a:tr h="1727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GROUPS</a:t>
                      </a:r>
                      <a:endParaRPr lang="en-N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70" marR="614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DAY 9</a:t>
                      </a:r>
                      <a:endParaRPr lang="en-N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70" marR="614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DAY 10</a:t>
                      </a:r>
                      <a:endParaRPr lang="en-N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70" marR="614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DAY 11</a:t>
                      </a:r>
                      <a:endParaRPr lang="en-N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70" marR="6147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DAY 12</a:t>
                      </a:r>
                      <a:endParaRPr lang="en-N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70" marR="61470" marT="0" marB="0"/>
                </a:tc>
              </a:tr>
              <a:tr h="5183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Blue Stars</a:t>
                      </a:r>
                      <a:endParaRPr lang="en-NZ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Magenta </a:t>
                      </a:r>
                      <a:endParaRPr lang="en-NZ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N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70" marR="61470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NZ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>
                          <a:effectLst/>
                        </a:rPr>
                        <a:t>Teacher to work with the group on Comprehension activities Sheet F</a:t>
                      </a:r>
                      <a:endParaRPr lang="en-NZ" sz="1000">
                        <a:effectLst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N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70" marR="61470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NZ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>
                          <a:effectLst/>
                        </a:rPr>
                        <a:t>Other reading resource- Ready to Read series</a:t>
                      </a:r>
                      <a:endParaRPr lang="en-NZ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>
                          <a:effectLst/>
                        </a:rPr>
                        <a:t>Student follow-up related activity to book</a:t>
                      </a:r>
                      <a:endParaRPr lang="en-N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70" marR="61470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NZ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>
                          <a:effectLst/>
                        </a:rPr>
                        <a:t>Other reading resource- Ready to Read series</a:t>
                      </a:r>
                      <a:endParaRPr lang="en-NZ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>
                          <a:effectLst/>
                        </a:rPr>
                        <a:t>Student follow-up related activity to book</a:t>
                      </a:r>
                      <a:endParaRPr lang="en-N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70" marR="61470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u="none" strike="noStrike">
                          <a:effectLst/>
                        </a:rPr>
                        <a:t> </a:t>
                      </a:r>
                      <a:endParaRPr lang="en-NZ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>
                          <a:effectLst/>
                        </a:rPr>
                        <a:t>Post-test on book: spelling &amp; dictated sentence</a:t>
                      </a:r>
                      <a:endParaRPr lang="en-NZ" sz="1000"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000">
                          <a:effectLst/>
                        </a:rPr>
                        <a:t>Student follow-up read text to a peer</a:t>
                      </a:r>
                      <a:endParaRPr lang="en-NZ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NZ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NZ" sz="10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NB: When at end of a decade of books special assessment sheet is used.</a:t>
                      </a:r>
                      <a:endParaRPr lang="en-N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70" marR="61470" marT="0" marB="0"/>
                </a:tc>
              </a:tr>
              <a:tr h="5183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Green Stars</a:t>
                      </a:r>
                      <a:endParaRPr lang="en-NZ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Magenta</a:t>
                      </a:r>
                      <a:endParaRPr lang="en-NZ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N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70" marR="61470" marT="0" marB="0"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</a:tr>
              <a:tr h="3455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u="sng">
                          <a:effectLst/>
                        </a:rPr>
                        <a:t>Red Stars</a:t>
                      </a:r>
                      <a:endParaRPr lang="en-NZ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en-NZ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70" marR="61470" marT="0" marB="0"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</a:tr>
              <a:tr h="5183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u="sng" dirty="0">
                          <a:effectLst/>
                        </a:rPr>
                        <a:t>Yellow Stars</a:t>
                      </a:r>
                      <a:endParaRPr lang="en-NZ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70" marR="61470" marT="0" marB="0"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043608" y="1052736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adley Hand ITC" pitchFamily="66" charset="0"/>
                <a:ea typeface="Calibri" pitchFamily="34" charset="0"/>
                <a:cs typeface="Times New Roman" pitchFamily="18" charset="0"/>
              </a:rPr>
              <a:t>FITZROY TUMBLE: P.WATKIN</a:t>
            </a:r>
            <a:endParaRPr kumimoji="0" lang="en-NZ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adley Hand ITC" pitchFamily="66" charset="0"/>
                <a:ea typeface="Calibri" pitchFamily="34" charset="0"/>
                <a:cs typeface="Times New Roman" pitchFamily="18" charset="0"/>
              </a:rPr>
              <a:t>FITZROY TUMBLE: P.WATKIN</a:t>
            </a:r>
            <a:endParaRPr kumimoji="0" lang="en-NZ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adley Hand ITC" pitchFamily="66" charset="0"/>
                <a:ea typeface="Calibri" pitchFamily="34" charset="0"/>
                <a:cs typeface="Times New Roman" pitchFamily="18" charset="0"/>
              </a:rPr>
              <a:t>FITZROY TUMBLE: P.WATKIN</a:t>
            </a:r>
            <a:endParaRPr kumimoji="0" lang="en-NZ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NZ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21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5809420"/>
              </p:ext>
            </p:extLst>
          </p:nvPr>
        </p:nvGraphicFramePr>
        <p:xfrm>
          <a:off x="1763688" y="548680"/>
          <a:ext cx="6696745" cy="5616625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102267"/>
                <a:gridCol w="1104756"/>
                <a:gridCol w="1104756"/>
                <a:gridCol w="1103263"/>
                <a:gridCol w="1103263"/>
                <a:gridCol w="1178440"/>
              </a:tblGrid>
              <a:tr h="376655"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 dirty="0">
                          <a:effectLst/>
                        </a:rPr>
                        <a:t>KAURI 1    WEEKLY   READING   GROUP   PLAN         Term 1 WEEK 4</a:t>
                      </a:r>
                      <a:endParaRPr lang="en-NZ" sz="900" dirty="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</a:tr>
              <a:tr h="2226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MONDAY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TUESDAY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WEDNESDAY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THURSDAY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FRIDAY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</a:tr>
              <a:tr h="261263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 u="sng" dirty="0">
                          <a:effectLst/>
                        </a:rPr>
                        <a:t>Red </a:t>
                      </a:r>
                      <a:r>
                        <a:rPr lang="en-AU" sz="700" u="sng" dirty="0" smtClean="0">
                          <a:effectLst/>
                        </a:rPr>
                        <a:t>Stars</a:t>
                      </a:r>
                      <a:endParaRPr lang="en-NZ" sz="900" dirty="0">
                        <a:effectLst/>
                      </a:endParaRPr>
                    </a:p>
                  </a:txBody>
                  <a:tcPr marL="50244" marR="50244" marT="0" marB="0"/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WALT: Relate pictures to print. Front &amp; back of book</a:t>
                      </a:r>
                      <a:endParaRPr lang="en-NZ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 u="sng">
                          <a:effectLst/>
                        </a:rPr>
                        <a:t>POETRY</a:t>
                      </a:r>
                      <a:endParaRPr lang="en-NZ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 u="sng">
                          <a:effectLst/>
                        </a:rPr>
                        <a:t>RESPONSE</a:t>
                      </a:r>
                      <a:endParaRPr lang="en-NZ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Here is the beehive.</a:t>
                      </a:r>
                      <a:endParaRPr lang="en-NZ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 </a:t>
                      </a:r>
                      <a:endParaRPr lang="en-NZ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Here is the classroom, here are the kids.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</a:tr>
              <a:tr h="152403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Fitzroy Book     N/A                                              Ready to Read  - Emergent              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</a:tr>
              <a:tr h="391895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 u="sng">
                          <a:effectLst/>
                        </a:rPr>
                        <a:t>Homereading</a:t>
                      </a:r>
                      <a:endParaRPr lang="en-NZ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Here is the beehive.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 u="sng">
                          <a:effectLst/>
                        </a:rPr>
                        <a:t>Homereading</a:t>
                      </a:r>
                      <a:endParaRPr lang="en-NZ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Let’s Go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 u="sng">
                          <a:effectLst/>
                        </a:rPr>
                        <a:t>Homereading</a:t>
                      </a:r>
                      <a:endParaRPr lang="en-NZ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Hickory Dickory Dock.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4630" algn="l"/>
                        </a:tabLst>
                      </a:pPr>
                      <a:r>
                        <a:rPr lang="en-AU" sz="700" u="sng">
                          <a:effectLst/>
                        </a:rPr>
                        <a:t>Homereading</a:t>
                      </a:r>
                      <a:endParaRPr lang="en-NZ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14630" algn="l"/>
                        </a:tabLst>
                      </a:pPr>
                      <a:r>
                        <a:rPr lang="en-AU" sz="700">
                          <a:effectLst/>
                        </a:rPr>
                        <a:t>Power Point Book.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</a:tr>
              <a:tr h="522528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Fitzroy-alphabet sheet </a:t>
                      </a:r>
                      <a:endParaRPr lang="en-NZ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C.Wheel- Let’s Go</a:t>
                      </a:r>
                      <a:endParaRPr lang="en-NZ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Fitzroy-alphabet sheet </a:t>
                      </a:r>
                      <a:endParaRPr lang="en-NZ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C Wheel- Let’s Go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Fitzroy- alphabet sheet </a:t>
                      </a:r>
                      <a:endParaRPr lang="en-NZ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C Wheel- Let’s Go</a:t>
                      </a:r>
                      <a:endParaRPr lang="en-NZ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14630" algn="l"/>
                        </a:tabLst>
                      </a:pPr>
                      <a:r>
                        <a:rPr lang="en-AU" sz="700" u="none" strike="noStrike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4630" algn="l"/>
                        </a:tabLst>
                      </a:pPr>
                      <a:r>
                        <a:rPr lang="en-AU" sz="700">
                          <a:effectLst/>
                        </a:rPr>
                        <a:t>Fitzroy-alphabet sheet </a:t>
                      </a:r>
                      <a:endParaRPr lang="en-NZ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14630" algn="l"/>
                        </a:tabLst>
                      </a:pPr>
                      <a:r>
                        <a:rPr lang="en-AU" sz="700">
                          <a:effectLst/>
                        </a:rPr>
                        <a:t>C Wheel- Let’s Go</a:t>
                      </a:r>
                      <a:endParaRPr lang="en-NZ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14630" algn="l"/>
                        </a:tabLst>
                      </a:pPr>
                      <a:r>
                        <a:rPr lang="en-AU" sz="7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</a:tr>
              <a:tr h="223163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 u="sng" dirty="0">
                          <a:effectLst/>
                        </a:rPr>
                        <a:t>Blue </a:t>
                      </a:r>
                      <a:r>
                        <a:rPr lang="en-AU" sz="700" u="sng" dirty="0" smtClean="0">
                          <a:effectLst/>
                        </a:rPr>
                        <a:t>Stars</a:t>
                      </a:r>
                      <a:endParaRPr lang="en-NZ" sz="900" dirty="0">
                        <a:effectLst/>
                      </a:endParaRPr>
                    </a:p>
                  </a:txBody>
                  <a:tcPr marL="50244" marR="50244" marT="0" marB="0"/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WALT:  Sounding out the individual sounds in a word to identify the word.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 u="sng">
                          <a:effectLst/>
                        </a:rPr>
                        <a:t>BIG BOOK</a:t>
                      </a:r>
                      <a:endParaRPr lang="en-NZ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 u="sng">
                          <a:effectLst/>
                        </a:rPr>
                        <a:t>RESPONSE</a:t>
                      </a:r>
                      <a:endParaRPr lang="en-NZ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Greedy Cat is Hungry.</a:t>
                      </a:r>
                      <a:endParaRPr lang="en-NZ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Acting out the story as a play.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</a:tr>
              <a:tr h="271606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Fitzroy Book:    Book 1                                         Ready to Read –  Emergent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</a:tr>
              <a:tr h="525249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 u="sng">
                          <a:effectLst/>
                        </a:rPr>
                        <a:t>Homereading</a:t>
                      </a:r>
                      <a:endParaRPr lang="en-NZ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The Boat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 u="sng">
                          <a:effectLst/>
                        </a:rPr>
                        <a:t>Homereading</a:t>
                      </a:r>
                      <a:endParaRPr lang="en-NZ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Old Tuatara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 u="sng">
                          <a:effectLst/>
                        </a:rPr>
                        <a:t>Homereading</a:t>
                      </a:r>
                      <a:endParaRPr lang="en-NZ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What do I see?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14630" algn="l"/>
                        </a:tabLst>
                      </a:pPr>
                      <a:r>
                        <a:rPr lang="en-AU" sz="700" u="sng">
                          <a:effectLst/>
                        </a:rPr>
                        <a:t>Homereading</a:t>
                      </a:r>
                      <a:endParaRPr lang="en-NZ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14630" algn="l"/>
                        </a:tabLst>
                      </a:pPr>
                      <a:r>
                        <a:rPr lang="en-AU" sz="700">
                          <a:effectLst/>
                        </a:rPr>
                        <a:t>LunchBoxes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</a:tr>
              <a:tr h="525249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Fitzroy</a:t>
                      </a:r>
                      <a:endParaRPr lang="en-NZ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Day 9</a:t>
                      </a:r>
                      <a:endParaRPr lang="en-NZ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C Wheel- The Boat</a:t>
                      </a:r>
                      <a:endParaRPr lang="en-NZ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Fitzroy- </a:t>
                      </a:r>
                      <a:endParaRPr lang="en-NZ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Day 10 </a:t>
                      </a:r>
                      <a:endParaRPr lang="en-NZ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       C Wheel- Old Tuatara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Fitzroy</a:t>
                      </a:r>
                      <a:endParaRPr lang="en-NZ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Day 11</a:t>
                      </a:r>
                      <a:endParaRPr lang="en-NZ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C Wheel-</a:t>
                      </a:r>
                      <a:endParaRPr lang="en-NZ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214630" algn="l"/>
                        </a:tabLst>
                      </a:pPr>
                      <a:r>
                        <a:rPr lang="en-AU" sz="700">
                          <a:effectLst/>
                        </a:rPr>
                        <a:t>What do I see?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Fitzroy-</a:t>
                      </a:r>
                      <a:endParaRPr lang="en-NZ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Day 12</a:t>
                      </a:r>
                      <a:endParaRPr lang="en-NZ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C Wheel- LunchBoxes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</a:tr>
              <a:tr h="261263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 u="sng">
                          <a:effectLst/>
                        </a:rPr>
                        <a:t>Yellow Stars</a:t>
                      </a:r>
                      <a:endParaRPr lang="en-NZ" sz="9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WALT: Make links between illustrations &amp; print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 u="sng" dirty="0">
                          <a:effectLst/>
                        </a:rPr>
                        <a:t>Running Records</a:t>
                      </a:r>
                      <a:endParaRPr lang="en-NZ" sz="9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700" u="none" strike="noStrike" dirty="0">
                          <a:effectLst/>
                        </a:rPr>
                        <a:t> </a:t>
                      </a:r>
                      <a:endParaRPr lang="en-NZ" sz="9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700" dirty="0">
                          <a:effectLst/>
                        </a:rPr>
                        <a:t>Alphabet </a:t>
                      </a:r>
                      <a:endParaRPr lang="en-AU" sz="7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700" dirty="0" smtClean="0">
                          <a:effectLst/>
                        </a:rPr>
                        <a:t>Magenta 1.</a:t>
                      </a:r>
                      <a:endParaRPr lang="en-NZ" sz="900" dirty="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</a:tr>
              <a:tr h="201935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Fitzroy Book:   N/A                                                            Ready to Read  - 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</a:tr>
              <a:tr h="374478"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  <a:tc vMerge="1">
                  <a:txBody>
                    <a:bodyPr/>
                    <a:lstStyle/>
                    <a:p>
                      <a:endParaRPr lang="en-NZ"/>
                    </a:p>
                  </a:txBody>
                  <a:tcPr/>
                </a:tc>
              </a:tr>
              <a:tr h="7837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 u="sng">
                          <a:effectLst/>
                        </a:rPr>
                        <a:t>Big Book</a:t>
                      </a:r>
                      <a:endParaRPr lang="en-NZ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Greedy Cat is Hungry.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Critical Thinking</a:t>
                      </a:r>
                      <a:endParaRPr lang="en-NZ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How do you think the family felt when they found out that Katie had fed the cat?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Print Conventions</a:t>
                      </a:r>
                      <a:endParaRPr lang="en-NZ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Fullstops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Vocabulary</a:t>
                      </a:r>
                      <a:endParaRPr lang="en-NZ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Finding here.</a:t>
                      </a:r>
                      <a:endParaRPr lang="en-NZ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 u="sng">
                          <a:effectLst/>
                        </a:rPr>
                        <a:t>Web Site Book </a:t>
                      </a:r>
                      <a:endParaRPr lang="en-NZ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Power point story based on style of the Let’s Go.</a:t>
                      </a:r>
                      <a:endParaRPr lang="en-NZ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-for school</a:t>
                      </a:r>
                      <a:endParaRPr lang="en-NZ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- for swimming.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</a:tr>
              <a:tr h="5225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 u="sng">
                          <a:effectLst/>
                        </a:rPr>
                        <a:t>Poem</a:t>
                      </a:r>
                      <a:endParaRPr lang="en-NZ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Here is the Beehive.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Anthology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Talking &amp; Listening</a:t>
                      </a:r>
                      <a:endParaRPr lang="en-NZ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When are there capital letters?</a:t>
                      </a:r>
                      <a:endParaRPr lang="en-NZ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Rhyming</a:t>
                      </a:r>
                      <a:endParaRPr lang="en-NZ" sz="9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>
                          <a:effectLst/>
                        </a:rPr>
                        <a:t> </a:t>
                      </a:r>
                      <a:endParaRPr lang="en-NZ" sz="90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AU" sz="700" dirty="0">
                          <a:effectLst/>
                        </a:rPr>
                        <a:t> </a:t>
                      </a:r>
                      <a:endParaRPr lang="en-NZ" sz="900" dirty="0">
                        <a:effectLst/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50244" marR="5024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80931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79</TotalTime>
  <Words>482</Words>
  <Application>Microsoft Office PowerPoint</Application>
  <PresentationFormat>On-screen Show (4:3)</PresentationFormat>
  <Paragraphs>225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Solstice</vt:lpstr>
      <vt:lpstr>Reading Lesson</vt:lpstr>
      <vt:lpstr>Why Fitzroy?</vt:lpstr>
      <vt:lpstr>From the Beginning:</vt:lpstr>
      <vt:lpstr>A Typical Lesson</vt:lpstr>
      <vt:lpstr>Fitzroy Lesson</vt:lpstr>
      <vt:lpstr>Typical Tumble</vt:lpstr>
      <vt:lpstr>PowerPoint Presentation</vt:lpstr>
      <vt:lpstr>PowerPoint Presentation</vt:lpstr>
    </vt:vector>
  </TitlesOfParts>
  <Company>Snells Beach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Reading Lesson</dc:title>
  <dc:creator>Pauline Watkin</dc:creator>
  <cp:lastModifiedBy>Pauline Watkin</cp:lastModifiedBy>
  <cp:revision>9</cp:revision>
  <dcterms:created xsi:type="dcterms:W3CDTF">2014-02-24T20:04:14Z</dcterms:created>
  <dcterms:modified xsi:type="dcterms:W3CDTF">2014-03-18T03:14:52Z</dcterms:modified>
</cp:coreProperties>
</file>